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_rels/notesSlide5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notesSlide5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59.jpeg" ContentType="image/jpeg"/>
  <Override PartName="/ppt/media/image1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35.png" ContentType="image/png"/>
  <Override PartName="/ppt/media/image17.png" ContentType="image/png"/>
  <Override PartName="/ppt/media/image5.png" ContentType="image/png"/>
  <Override PartName="/ppt/media/image72.png" ContentType="image/png"/>
  <Override PartName="/ppt/media/image58.png" ContentType="image/png"/>
  <Override PartName="/ppt/media/image23.png" ContentType="image/png"/>
  <Override PartName="/ppt/media/image6.jpeg" ContentType="image/jpeg"/>
  <Override PartName="/ppt/media/image71.png" ContentType="image/png"/>
  <Override PartName="/ppt/media/image2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jpeg" ContentType="image/jpeg"/>
  <Override PartName="/ppt/media/image11.png" ContentType="image/png"/>
  <Override PartName="/ppt/media/image48.png" ContentType="image/png"/>
  <Override PartName="/ppt/media/image61.png" ContentType="image/png"/>
  <Override PartName="/ppt/media/image24.png" ContentType="image/png"/>
  <Override PartName="/ppt/media/image73.jpeg" ContentType="image/jpeg"/>
  <Override PartName="/ppt/media/image65.png" ContentType="image/png"/>
  <Override PartName="/ppt/media/image64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36.png" ContentType="image/png"/>
  <Override PartName="/ppt/media/image40.png" ContentType="image/png"/>
  <Override PartName="/ppt/media/image4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5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39BACA9-89D7-4549-81A6-D4E4FCD1FA15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0D9E264-1A7B-410A-9EFC-5788853E844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B160AB3-01BF-4F51-B337-E66472E40BA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56" name="CustomShape 3"/>
          <p:cNvSpPr/>
          <p:nvPr/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D5A5D7E-CD81-4639-BA6A-F9B4FB86369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0640" cy="3080520"/>
          </a:xfrm>
          <a:prstGeom prst="rect">
            <a:avLst/>
          </a:prstGeom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50" name="CustomShape 3"/>
          <p:cNvSpPr/>
          <p:nvPr/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7352431-5AC4-41D0-A2B8-4DFB9386C42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er-ssmohanty/ibm_daas_capstone/blob/main/final_notebooks/jupyter-labs-eda-dataviz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er-ssmohanty/ibm_daas_capstone/blob/main/current_notebooks/lab_jupyter_launch_site_location.ipynb" TargetMode="External"/><Relationship Id="rId3" Type="http://schemas.openxmlformats.org/officeDocument/2006/relationships/hyperlink" Target="https://github.com/er-ssmohanty/ibm_daas_capstone/blob/main/final_notebooks/lab_jupyter_launch_site_location.ipynb" TargetMode="External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github.com/er-ssmohanty/ibm_daas_capstone/blob/main/final_notebooks/SpaceX_Machine_Learning_Prediction_Part_5.ipynb" TargetMode="External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7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hyperlink" Target="https://github.com/er-ssmohanty/ibm_daas_capstone/blob/main/final_notebooks/SpaceX_Machine_Learning_Prediction_Part_5.ipynb" TargetMode="External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88480" y="4568760"/>
            <a:ext cx="25088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13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098440" cy="6235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39CD1E0-13EE-4DDA-BFF9-38E51F3E850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922320" y="1792440"/>
            <a:ext cx="3926520" cy="38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922320" y="69120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5910120" y="1792440"/>
            <a:ext cx="5455080" cy="42012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1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7"/>
          <p:cNvSpPr/>
          <p:nvPr/>
        </p:nvSpPr>
        <p:spPr>
          <a:xfrm>
            <a:off x="5910120" y="1792440"/>
            <a:ext cx="5455080" cy="42012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5940000" y="1800000"/>
            <a:ext cx="1434960" cy="3549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8280000" y="1972440"/>
            <a:ext cx="2694960" cy="5425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5" name="CustomShape 10"/>
          <p:cNvSpPr/>
          <p:nvPr/>
        </p:nvSpPr>
        <p:spPr>
          <a:xfrm>
            <a:off x="6120000" y="3060720"/>
            <a:ext cx="3054960" cy="714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6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"/>
          <p:cNvSpPr/>
          <p:nvPr/>
        </p:nvSpPr>
        <p:spPr>
          <a:xfrm>
            <a:off x="7740000" y="3960720"/>
            <a:ext cx="3414960" cy="714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58" name="CustomShape 13"/>
          <p:cNvSpPr/>
          <p:nvPr/>
        </p:nvSpPr>
        <p:spPr>
          <a:xfrm>
            <a:off x="6143400" y="4860000"/>
            <a:ext cx="3032280" cy="8956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9" name="CustomShape 14"/>
          <p:cNvSpPr/>
          <p:nvPr/>
        </p:nvSpPr>
        <p:spPr>
          <a:xfrm>
            <a:off x="9540000" y="5400000"/>
            <a:ext cx="1465200" cy="3549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0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5AA9526-7FF9-41A7-8854-3AF28B04708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70040" y="1825560"/>
            <a:ext cx="896976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dummy variables from categorical variables and</a:t>
            </a:r>
            <a:endParaRPr b="0" lang="en-IN" sz="22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remove the original categorical columns</a:t>
            </a:r>
            <a:endParaRPr b="0" lang="en-IN" sz="2200" spc="-1" strike="noStrike">
              <a:latin typeface="Arial"/>
            </a:endParaRPr>
          </a:p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540000" y="180000"/>
            <a:ext cx="1096848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  <a:ea typeface="DejaVu Sans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20000" y="1324800"/>
            <a:ext cx="1256040" cy="4712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2880000" y="1324800"/>
            <a:ext cx="1976040" cy="471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5580000" y="1324800"/>
            <a:ext cx="2696040" cy="4712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1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7"/>
          <p:cNvSpPr/>
          <p:nvPr/>
        </p:nvSpPr>
        <p:spPr>
          <a:xfrm>
            <a:off x="5220000" y="2340000"/>
            <a:ext cx="3776040" cy="536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4" name="CustomShape 8"/>
          <p:cNvSpPr/>
          <p:nvPr/>
        </p:nvSpPr>
        <p:spPr>
          <a:xfrm>
            <a:off x="5220000" y="3420000"/>
            <a:ext cx="3776040" cy="536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20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5" name="CustomShape 9"/>
          <p:cNvSpPr/>
          <p:nvPr/>
        </p:nvSpPr>
        <p:spPr>
          <a:xfrm>
            <a:off x="4860000" y="4320000"/>
            <a:ext cx="4316040" cy="536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Replace the categorical variables with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their dummy counterparts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6" name="CustomShape 10"/>
          <p:cNvSpPr/>
          <p:nvPr/>
        </p:nvSpPr>
        <p:spPr>
          <a:xfrm>
            <a:off x="1440000" y="4860000"/>
            <a:ext cx="2876040" cy="5360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7" name="CustomShape 11"/>
          <p:cNvSpPr/>
          <p:nvPr/>
        </p:nvSpPr>
        <p:spPr>
          <a:xfrm>
            <a:off x="1803600" y="5940000"/>
            <a:ext cx="1616040" cy="5360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8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15"/>
          <p:cNvSpPr/>
          <p:nvPr/>
        </p:nvSpPr>
        <p:spPr>
          <a:xfrm flipH="1">
            <a:off x="3960000" y="46764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16"/>
          <p:cNvSpPr/>
          <p:nvPr/>
        </p:nvSpPr>
        <p:spPr>
          <a:xfrm flipH="1">
            <a:off x="2700000" y="540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606551A-B44D-4EDA-A889-C2416424F7E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There are 2 previously plotted scatterplots in the notebook. The significance of drawn graphs are given below.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first scatterplot visualizes the relationship between flight number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second scatterplot depicts the relationship between payload mass and launch sites for both successful and failed missions.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column graph shows the relationship between success rate of each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third scatterplot represents the relationship between flightNumber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fifth scatterplot objectifies the relationship between payload mass and orbit type.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292929"/>
                </a:solidFill>
                <a:latin typeface="Abadi"/>
                <a:ea typeface="DejaVu Sans"/>
              </a:rPr>
              <a:t>The sixth scatterplot picturizes the yearly trend of  the launch success.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4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EDA with data visualization notebook.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42F38DB-38F0-4481-99AE-91283C0AE64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770040" y="180648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13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07F7D65-9EFA-4AED-BA47-ED69F2840D8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720000" y="1874880"/>
            <a:ext cx="1050984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circles and markers on all launch sites on the world map using the coordinates of launch-sites.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For each launches in the data frame,then we, added a folium.Marker to marker cluster and we distinguished the mission success of launch records by using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green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markers for </a:t>
            </a:r>
            <a:r>
              <a:rPr b="0" lang="en-US" sz="1800" spc="-1" strike="noStrike">
                <a:solidFill>
                  <a:srgbClr val="158466"/>
                </a:solidFill>
                <a:latin typeface="Abadi"/>
                <a:ea typeface="DejaVu Sans"/>
              </a:rPr>
              <a:t>successful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 outcomes and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red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ones for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failed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Then we marked down a point on the closest coastline using ‘MousePosition’ and calculated the distance between the coastline point and the launch site.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badi"/>
                <a:ea typeface="DejaVu Sans"/>
              </a:rPr>
              <a:t>After obtaining its coordinate, create a folium.Marker to show the distance and then we drew a PolyLine between a launch site to the selected coastline point.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</a:t>
            </a: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3"/>
              </a:rPr>
              <a:t>link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to the notebook containing the codes and result of interactive map with folium.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C85CDBF-F225-4A46-BC09-27DE229D7B0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C051DD1-7085-4076-B83C-C1BB374B021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8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Scikit-Learn library was used to create ML classifier models for this capstone.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the previously wrangled version of data(cleaned and feature engineered) to train our models.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Then we use a standard scaler to normalize all the variables and their values.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To avoiding over-fitting we first split the data to test and train data with random state of 2 and the test to train ratio of 0.2.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K-nearest neighbor, decision tree, support vector machine and logistic regression models in this predictive analysis.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created grid searches for each model to find best parameters for them.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We used train data to train the models and test data to get the accuracy which was the performance metric</a:t>
            </a: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Upon testing we found that all the 4 models performed equally well when using the particular test set and sets of parameters.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6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  <a:hlinkClick r:id="rId2"/>
              </a:rPr>
              <a:t>This</a:t>
            </a:r>
            <a:r>
              <a:rPr b="0" lang="en-US" sz="1600" spc="-1" strike="noStrike">
                <a:solidFill>
                  <a:srgbClr val="292929"/>
                </a:solidFill>
                <a:latin typeface="Abadi"/>
                <a:ea typeface="DejaVu Sans"/>
              </a:rPr>
              <a:t> the link to my notebook in my project capstone repository in Github containing  ML codes and results and texts.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Flowchart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260000" y="1620000"/>
            <a:ext cx="720000" cy="5400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2700000" y="1620000"/>
            <a:ext cx="2700000" cy="54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Import the libraries and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wrangled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2880000" y="3600000"/>
            <a:ext cx="2340000" cy="36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Test Train Split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2880000" y="4500000"/>
            <a:ext cx="2340000" cy="36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Initiate model objects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2340000" y="5220000"/>
            <a:ext cx="3600000" cy="72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Create dictionaries of possible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 </a:t>
            </a:r>
            <a:r>
              <a:rPr b="0" lang="en-IN" sz="1800" spc="-1" strike="noStrike">
                <a:latin typeface="Arial"/>
              </a:rPr>
              <a:t>parameters of all the models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 </a:t>
            </a:r>
            <a:r>
              <a:rPr b="0" lang="en-IN" sz="1800" spc="-1" strike="noStrike">
                <a:latin typeface="Arial"/>
              </a:rPr>
              <a:t>for gridsearch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7200000" y="1440000"/>
            <a:ext cx="3420000" cy="72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Initiate gridsearch objects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using each models as estimators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And paramter dictionaries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5" name="CustomShape 8"/>
          <p:cNvSpPr/>
          <p:nvPr/>
        </p:nvSpPr>
        <p:spPr>
          <a:xfrm>
            <a:off x="2700000" y="2520000"/>
            <a:ext cx="2700000" cy="54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Normalize features by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Using Standardscaler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6" name="Line 9"/>
          <p:cNvSpPr/>
          <p:nvPr/>
        </p:nvSpPr>
        <p:spPr>
          <a:xfrm>
            <a:off x="1980000" y="198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10"/>
          <p:cNvSpPr/>
          <p:nvPr/>
        </p:nvSpPr>
        <p:spPr>
          <a:xfrm>
            <a:off x="3960000" y="216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11"/>
          <p:cNvSpPr/>
          <p:nvPr/>
        </p:nvSpPr>
        <p:spPr>
          <a:xfrm>
            <a:off x="3960000" y="30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Line 12"/>
          <p:cNvSpPr/>
          <p:nvPr/>
        </p:nvSpPr>
        <p:spPr>
          <a:xfrm>
            <a:off x="3960000" y="39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13"/>
          <p:cNvSpPr/>
          <p:nvPr/>
        </p:nvSpPr>
        <p:spPr>
          <a:xfrm>
            <a:off x="3960000" y="48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14"/>
          <p:cNvSpPr/>
          <p:nvPr/>
        </p:nvSpPr>
        <p:spPr>
          <a:xfrm flipV="1">
            <a:off x="5940000" y="1980000"/>
            <a:ext cx="1260000" cy="360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15"/>
          <p:cNvSpPr/>
          <p:nvPr/>
        </p:nvSpPr>
        <p:spPr>
          <a:xfrm>
            <a:off x="7380000" y="2700000"/>
            <a:ext cx="3060000" cy="36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Train the data using train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3" name="CustomShape 16"/>
          <p:cNvSpPr/>
          <p:nvPr/>
        </p:nvSpPr>
        <p:spPr>
          <a:xfrm>
            <a:off x="7380000" y="3420000"/>
            <a:ext cx="3060000" cy="72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Test the data using test data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And measure the performance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Using “score” method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4" name="CustomShape 17"/>
          <p:cNvSpPr/>
          <p:nvPr/>
        </p:nvSpPr>
        <p:spPr>
          <a:xfrm>
            <a:off x="7380000" y="4500000"/>
            <a:ext cx="3060000" cy="72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Create confusion matrices of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Each models and bargraph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To compare model scores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5" name="CustomShape 18"/>
          <p:cNvSpPr/>
          <p:nvPr/>
        </p:nvSpPr>
        <p:spPr>
          <a:xfrm>
            <a:off x="7920000" y="5760000"/>
            <a:ext cx="1620000" cy="3600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6" name="Line 19"/>
          <p:cNvSpPr/>
          <p:nvPr/>
        </p:nvSpPr>
        <p:spPr>
          <a:xfrm>
            <a:off x="8820000" y="216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20"/>
          <p:cNvSpPr/>
          <p:nvPr/>
        </p:nvSpPr>
        <p:spPr>
          <a:xfrm>
            <a:off x="8820000" y="306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21"/>
          <p:cNvSpPr/>
          <p:nvPr/>
        </p:nvSpPr>
        <p:spPr>
          <a:xfrm>
            <a:off x="8820000" y="414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22"/>
          <p:cNvSpPr/>
          <p:nvPr/>
        </p:nvSpPr>
        <p:spPr>
          <a:xfrm flipH="1">
            <a:off x="8820000" y="522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840960" y="1807200"/>
            <a:ext cx="7062840" cy="16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8EFBE24-3B9A-4DA2-A373-01AF1F0838D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C32AF709-537C-4331-98F8-B90089E6EBF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958680" y="2113200"/>
            <a:ext cx="5161320" cy="331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DE4957-58E0-4E8B-B666-0EC188248BC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865080" y="2057400"/>
            <a:ext cx="3926520" cy="38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4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2"/>
          <a:stretch/>
        </p:blipFill>
        <p:spPr>
          <a:xfrm>
            <a:off x="2160000" y="1260000"/>
            <a:ext cx="7197480" cy="41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609120" y="1811160"/>
            <a:ext cx="5351760" cy="3561120"/>
          </a:xfrm>
          <a:prstGeom prst="rect">
            <a:avLst/>
          </a:prstGeom>
          <a:ln w="0"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6231960" y="1604520"/>
            <a:ext cx="5351760" cy="39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shows the relationship between flight number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DejaVu Sans"/>
              </a:rPr>
              <a:t>successful missions are orange in colour and datapoints of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failed missions are blue in colour.</a:t>
            </a:r>
            <a:endParaRPr b="0" lang="en-IN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horizontal axis shows the flight number.</a:t>
            </a:r>
            <a:endParaRPr b="0" lang="en-IN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DejaVu Sans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0A2B0CC-E2B0-4B7D-873C-A78A0710E5F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8457480" cy="48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09480" y="273600"/>
            <a:ext cx="1096992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540000" y="1604520"/>
            <a:ext cx="5397480" cy="4332960"/>
          </a:xfrm>
          <a:prstGeom prst="rect">
            <a:avLst/>
          </a:prstGeom>
          <a:ln w="0"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6232320" y="1604520"/>
            <a:ext cx="5351760" cy="39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This scatter plot shows the relationship between payload mass and launch site for both successful and failed missions.</a:t>
            </a:r>
            <a:endParaRPr b="0" lang="en-IN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Datapoints of 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successful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orange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in colour and datapoints of</a:t>
            </a:r>
            <a:r>
              <a:rPr b="0" lang="en-IN" sz="1800" spc="-1" strike="noStrike">
                <a:solidFill>
                  <a:srgbClr val="ff8000"/>
                </a:solidFill>
                <a:latin typeface="Arial"/>
                <a:ea typeface="Noto Sans CJK SC"/>
              </a:rPr>
              <a:t> 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failed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missions are</a:t>
            </a:r>
            <a:r>
              <a:rPr b="0" lang="en-IN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 blue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in colour.</a:t>
            </a:r>
            <a:endParaRPr b="0" lang="en-IN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horizontal axis shows the payload mass(in KG).</a:t>
            </a:r>
            <a:endParaRPr b="0" lang="en-IN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The vertical axis shows the launch site.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A2EEF63-FAC4-4538-800D-4814C5C34E5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770040" y="2082240"/>
            <a:ext cx="3926520" cy="38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1080000" y="1345680"/>
            <a:ext cx="9357840" cy="467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92BCB13-31E9-41F9-B5D2-3A1A49897D6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770040" y="2082240"/>
            <a:ext cx="3926520" cy="38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4"/>
          <p:cNvSpPr/>
          <p:nvPr/>
        </p:nvSpPr>
        <p:spPr>
          <a:xfrm>
            <a:off x="609480" y="273600"/>
            <a:ext cx="1097028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2"/>
          <a:stretch/>
        </p:blipFill>
        <p:spPr>
          <a:xfrm>
            <a:off x="725400" y="1604520"/>
            <a:ext cx="5119920" cy="3975120"/>
          </a:xfrm>
          <a:prstGeom prst="rect">
            <a:avLst/>
          </a:prstGeom>
          <a:ln w="0">
            <a:noFill/>
          </a:ln>
        </p:spPr>
      </p:pic>
      <p:sp>
        <p:nvSpPr>
          <p:cNvPr id="447" name="CustomShape 5"/>
          <p:cNvSpPr/>
          <p:nvPr/>
        </p:nvSpPr>
        <p:spPr>
          <a:xfrm>
            <a:off x="6231960" y="1604520"/>
            <a:ext cx="5352120" cy="39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column chart shows the average success rate of space missions launched to different types of orbits.</a:t>
            </a:r>
            <a:endParaRPr b="0" lang="en-IN" sz="1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Those orbital targets are Sun Synchronous Orbit, Polar Orbit,  International Space Station, (High/Low/Middle/Very-Low) Earth Orbit, Geostationary  Orbit, Geostationary Transfer Orbit and First Lagrangian Point(ESA L1).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34A053-F74E-46A9-9302-8A5B2CF3221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770040" y="2069640"/>
            <a:ext cx="3926520" cy="38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1080000" y="1800000"/>
            <a:ext cx="5159160" cy="3540240"/>
          </a:xfrm>
          <a:prstGeom prst="rect">
            <a:avLst/>
          </a:prstGeom>
          <a:ln w="0">
            <a:noFill/>
          </a:ln>
        </p:spPr>
      </p:pic>
      <p:sp>
        <p:nvSpPr>
          <p:cNvPr id="452" name="CustomShape 4"/>
          <p:cNvSpPr/>
          <p:nvPr/>
        </p:nvSpPr>
        <p:spPr>
          <a:xfrm>
            <a:off x="6480000" y="1800000"/>
            <a:ext cx="467784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flight number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B3CEB97-9036-41FC-B498-D2E542BCD01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770040" y="2057400"/>
            <a:ext cx="3926520" cy="38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770040" y="1857600"/>
            <a:ext cx="5149800" cy="3540240"/>
          </a:xfrm>
          <a:prstGeom prst="rect">
            <a:avLst/>
          </a:prstGeom>
          <a:ln w="0">
            <a:noFill/>
          </a:ln>
        </p:spPr>
      </p:pic>
      <p:sp>
        <p:nvSpPr>
          <p:cNvPr id="457" name="CustomShape 4"/>
          <p:cNvSpPr/>
          <p:nvPr/>
        </p:nvSpPr>
        <p:spPr>
          <a:xfrm>
            <a:off x="6300000" y="1800000"/>
            <a:ext cx="4857840" cy="443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scatter plot depicts the relationship between pay load mass and the orbit type.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Here orange data points represent successful missions while blue ones represent failed missions.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payload mass given here in the horizontal axis is in the unit of Killogram.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missions with heavier payloads are more likely to be successfull.</a:t>
            </a:r>
            <a:endParaRPr b="0" lang="en-IN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case of lighter payloads, 1</a:t>
            </a:r>
            <a:r>
              <a:rPr b="0" lang="en-IN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Lagrangian point, Sun Synchronous Orbit and High Earth Orbit mission are more likely be successful.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6A9B1A5-245C-4990-AF49-C5462F810E3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770040" y="2069640"/>
            <a:ext cx="3926520" cy="38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900000" y="1688760"/>
            <a:ext cx="4663800" cy="3463920"/>
          </a:xfrm>
          <a:prstGeom prst="rect">
            <a:avLst/>
          </a:prstGeom>
          <a:ln w="0">
            <a:noFill/>
          </a:ln>
        </p:spPr>
      </p:pic>
      <p:sp>
        <p:nvSpPr>
          <p:cNvPr id="462" name="CustomShape 4"/>
          <p:cNvSpPr/>
          <p:nvPr/>
        </p:nvSpPr>
        <p:spPr>
          <a:xfrm>
            <a:off x="6120000" y="1620000"/>
            <a:ext cx="5037840" cy="187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graph shows the average success rate of different orbital destinations over the year.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a positive trend here where space launches are more likely to be successful in each successive year than the previous one in all orbit types.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BF69AA51-B048-4A9C-A5BB-38A9D69A5F4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959040" y="2684880"/>
            <a:ext cx="4012200" cy="10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98CC7D2-67CE-4A4D-B229-F471D001E89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1457640" y="2355840"/>
            <a:ext cx="3940560" cy="250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37B5DC6-7F49-40D3-834E-8F22777D10A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2"/>
          <a:stretch/>
        </p:blipFill>
        <p:spPr>
          <a:xfrm>
            <a:off x="828360" y="1440000"/>
            <a:ext cx="9969840" cy="32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5B9C5C-DA1D-4B78-8217-014DE163C28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2"/>
          <a:stretch/>
        </p:blipFill>
        <p:spPr>
          <a:xfrm>
            <a:off x="900000" y="1980000"/>
            <a:ext cx="4205160" cy="30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6D7332-1698-4055-B813-8E1DECF4731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2"/>
          <a:stretch/>
        </p:blipFill>
        <p:spPr>
          <a:xfrm>
            <a:off x="900000" y="2700000"/>
            <a:ext cx="3921480" cy="182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032566-D50B-4B62-A4B5-4C6B60E2FFC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2"/>
          <a:stretch/>
        </p:blipFill>
        <p:spPr>
          <a:xfrm>
            <a:off x="1107360" y="2520000"/>
            <a:ext cx="3930840" cy="189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0852CC5-5E38-4028-811B-9543EABC604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2"/>
          <a:stretch/>
        </p:blipFill>
        <p:spPr>
          <a:xfrm>
            <a:off x="1980000" y="1389240"/>
            <a:ext cx="7016760" cy="256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B399BAF-2922-437E-8820-3EDFB6E6D34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2"/>
          <a:stretch/>
        </p:blipFill>
        <p:spPr>
          <a:xfrm>
            <a:off x="1116720" y="2160000"/>
            <a:ext cx="3921480" cy="258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5AFBBA7-53C4-4F0F-BA6F-B1CA96CE8D5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4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5626080" cy="456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8B382BC-EF34-43C7-8B7D-C9D26E81BD5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1800000" y="1440000"/>
            <a:ext cx="6950160" cy="214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13DE0DA-C327-4A32-8FEA-762679E3C74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4826160" cy="393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E0A2A4A5-80CA-425F-8863-07E9AD05653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828000" y="538560"/>
            <a:ext cx="105242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958680" y="2521440"/>
            <a:ext cx="5655240" cy="18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8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3BB96D-F7FA-4723-B39F-0557F589588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E4AB0C-809F-4545-A38C-8816BDF834C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1AF18D-A8AF-429A-AF40-4CDFA3DFA72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770040" y="1690560"/>
            <a:ext cx="8592120" cy="43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717F4E-5768-439F-B4DF-3A491060FD0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770040" y="1825560"/>
            <a:ext cx="973980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2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rate of different launch sites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7018560" cy="436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FE59C17-12C8-4F54-BEAB-8CD1267B6D9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734040" y="1825560"/>
            <a:ext cx="1054584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with the highest success rate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6284520" cy="4637880"/>
          </a:xfrm>
          <a:prstGeom prst="rect">
            <a:avLst/>
          </a:prstGeom>
          <a:ln w="0">
            <a:noFill/>
          </a:ln>
        </p:spPr>
      </p:pic>
      <p:sp>
        <p:nvSpPr>
          <p:cNvPr id="522" name="CustomShape 4"/>
          <p:cNvSpPr/>
          <p:nvPr/>
        </p:nvSpPr>
        <p:spPr>
          <a:xfrm>
            <a:off x="7185960" y="1440000"/>
            <a:ext cx="415260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FDA4F95-91D0-4475-B77E-65A7306A30C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770040" y="1825560"/>
            <a:ext cx="1040904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 algn="ctr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 Launch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Outcome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2"/>
          <a:stretch/>
        </p:blipFill>
        <p:spPr>
          <a:xfrm>
            <a:off x="1620000" y="1224000"/>
            <a:ext cx="9490320" cy="3814560"/>
          </a:xfrm>
          <a:prstGeom prst="rect">
            <a:avLst/>
          </a:prstGeom>
          <a:ln w="0">
            <a:noFill/>
          </a:ln>
        </p:spPr>
      </p:pic>
      <p:sp>
        <p:nvSpPr>
          <p:cNvPr id="527" name="CustomShape 4"/>
          <p:cNvSpPr/>
          <p:nvPr/>
        </p:nvSpPr>
        <p:spPr>
          <a:xfrm>
            <a:off x="1440000" y="5400000"/>
            <a:ext cx="917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see here that ‘FT’  booster version category has higher success rate.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C4F648E-143F-4081-BCD5-4705BE4982A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770040" y="2082240"/>
            <a:ext cx="5320080" cy="38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900000" y="1031760"/>
            <a:ext cx="6942240" cy="4856400"/>
          </a:xfrm>
          <a:prstGeom prst="rect">
            <a:avLst/>
          </a:prstGeom>
          <a:ln w="0">
            <a:noFill/>
          </a:ln>
        </p:spPr>
      </p:pic>
      <p:sp>
        <p:nvSpPr>
          <p:cNvPr id="533" name="CustomShape 4"/>
          <p:cNvSpPr/>
          <p:nvPr/>
        </p:nvSpPr>
        <p:spPr>
          <a:xfrm>
            <a:off x="7920000" y="1260000"/>
            <a:ext cx="3778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we can see, all the </a:t>
            </a:r>
            <a:r>
              <a:rPr b="0" lang="en-IN" sz="18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rial"/>
                <a:ea typeface="DejaVu Sans"/>
                <a:hlinkClick r:id="rId3"/>
              </a:rPr>
              <a:t>models</a:t>
            </a:r>
            <a:r>
              <a:rPr b="0" lang="en-IN" sz="1800" spc="-1" strike="noStrike">
                <a:solidFill>
                  <a:srgbClr val="0563c1"/>
                </a:solidFill>
                <a:highlight>
                  <a:srgbClr val="ffffff"/>
                </a:highlight>
                <a:latin typeface="Arial"/>
                <a:ea typeface="DejaVu Sans"/>
              </a:rPr>
              <a:t> perform equally well on test sets.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9448920" y="6356520"/>
            <a:ext cx="273744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469FF4-DDE9-4BEC-8DF6-F5E85297649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E24343-CE81-4F26-BDBA-565B51D3837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770040" y="2057400"/>
            <a:ext cx="9472320" cy="38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2"/>
          <a:stretch/>
        </p:blipFill>
        <p:spPr>
          <a:xfrm>
            <a:off x="1071360" y="1620000"/>
            <a:ext cx="4867560" cy="3776040"/>
          </a:xfrm>
          <a:prstGeom prst="rect">
            <a:avLst/>
          </a:prstGeom>
          <a:ln w="0">
            <a:noFill/>
          </a:ln>
        </p:spPr>
      </p:pic>
      <p:sp>
        <p:nvSpPr>
          <p:cNvPr id="538" name="CustomShape 4"/>
          <p:cNvSpPr/>
          <p:nvPr/>
        </p:nvSpPr>
        <p:spPr>
          <a:xfrm>
            <a:off x="6660000" y="1800000"/>
            <a:ext cx="4498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the confusion matrix of KNN model as well as of others too since all of them performed equally upon being given the testset.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576E9E6-688D-48F4-9B1F-FFBB2EB1522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770040" y="1874880"/>
            <a:ext cx="589824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6B85D13-B693-400F-ADAA-928754FEBD1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51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770040" y="1859400"/>
            <a:ext cx="1050984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6EB7617-2610-405B-A07F-50261B72C44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70040" y="1580760"/>
            <a:ext cx="10099080" cy="52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28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28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28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28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28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28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28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28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28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BADE48A-5DD7-4801-ADA6-2CFBC40EDD8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70040" y="1825560"/>
            <a:ext cx="10509840" cy="43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</a:t>
            </a:r>
            <a:r>
              <a:rPr b="0" lang="en-US" sz="2200" spc="-1" strike="noStrike">
                <a:solidFill>
                  <a:srgbClr val="e6e905"/>
                </a:solidFill>
                <a:latin typeface="Abadi"/>
                <a:ea typeface="DejaVu Sans"/>
              </a:rPr>
              <a:t>SpaceX API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8714880" y="6025680"/>
            <a:ext cx="2737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AE81CE6-20D8-42D4-977E-F264C06FCDC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20800" y="1800360"/>
            <a:ext cx="4634640" cy="42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28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70040" y="538560"/>
            <a:ext cx="10509840" cy="54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5910120" y="1792440"/>
            <a:ext cx="5455080" cy="42012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5940000" y="1800000"/>
            <a:ext cx="1434960" cy="3549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8280000" y="1972440"/>
            <a:ext cx="2694960" cy="5425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6120000" y="3060000"/>
            <a:ext cx="3054960" cy="714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"/>
          <p:cNvSpPr/>
          <p:nvPr/>
        </p:nvSpPr>
        <p:spPr>
          <a:xfrm>
            <a:off x="7740000" y="3960000"/>
            <a:ext cx="3414960" cy="714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41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2"/>
          <p:cNvSpPr/>
          <p:nvPr/>
        </p:nvSpPr>
        <p:spPr>
          <a:xfrm>
            <a:off x="6143400" y="4860000"/>
            <a:ext cx="4471560" cy="3549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3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4"/>
          <p:cNvSpPr/>
          <p:nvPr/>
        </p:nvSpPr>
        <p:spPr>
          <a:xfrm>
            <a:off x="7560000" y="5580000"/>
            <a:ext cx="1794960" cy="3549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5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2022-02-01T12:36:41Z</dcterms:modified>
  <cp:revision>266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